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5" r:id="rId9"/>
    <p:sldId id="266" r:id="rId10"/>
    <p:sldId id="261" r:id="rId11"/>
    <p:sldId id="269" r:id="rId12"/>
    <p:sldId id="262" r:id="rId13"/>
    <p:sldId id="270" r:id="rId14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0" autoAdjust="0"/>
  </p:normalViewPr>
  <p:slideViewPr>
    <p:cSldViewPr>
      <p:cViewPr>
        <p:scale>
          <a:sx n="122" d="100"/>
          <a:sy n="122" d="100"/>
        </p:scale>
        <p:origin x="-4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788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照明の</a:t>
            </a:r>
            <a:r>
              <a:rPr kumimoji="1" lang="en-US" altLang="ja-JP" smtClean="0"/>
              <a:t>LED</a:t>
            </a:r>
            <a:r>
              <a:rPr kumimoji="1" lang="ja-JP" altLang="en-US" smtClean="0"/>
              <a:t>化のご提案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70A25-000A-46CA-AC9E-2744640B1319}" type="datetimeFigureOut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8BFC4-EC09-406C-91B1-B5C281BD68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829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照明の</a:t>
            </a:r>
            <a:r>
              <a:rPr kumimoji="1" lang="en-US" altLang="ja-JP" smtClean="0"/>
              <a:t>LED</a:t>
            </a:r>
            <a:r>
              <a:rPr kumimoji="1" lang="ja-JP" altLang="en-US" smtClean="0"/>
              <a:t>化のご提案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3CB83-B956-4E77-9B55-CD227E239709}" type="datetimeFigureOut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577CC-3C64-4D6E-A64E-E5AB5DCC8E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2941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77CC-3C64-4D6E-A64E-E5AB5DCC8E9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照明の</a:t>
            </a:r>
            <a:r>
              <a:rPr kumimoji="1" lang="en-US" altLang="ja-JP" smtClean="0"/>
              <a:t>LED</a:t>
            </a:r>
            <a:r>
              <a:rPr kumimoji="1" lang="ja-JP" altLang="en-US" smtClean="0"/>
              <a:t>化のご提案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14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ヘッダー プレースホル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照明の</a:t>
            </a:r>
            <a:r>
              <a:rPr kumimoji="1" lang="en-US" altLang="ja-JP" smtClean="0"/>
              <a:t>LED</a:t>
            </a:r>
            <a:r>
              <a:rPr kumimoji="1" lang="ja-JP" altLang="en-US" smtClean="0"/>
              <a:t>化のご提案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8577CC-3C64-4D6E-A64E-E5AB5DCC8E9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F50B3A-8153-4EC5-9D21-9A828F3C5519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F44D-CACB-4B81-81E2-3B62CE85AD3F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CE5D-13EC-4309-A36C-41D8230F8564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05B70D-D513-4AE6-BFA7-52445BEBD4DA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B8337C-6E65-4714-8A35-22460694A748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7F4C-D01E-4078-BEDA-5570C8B2158F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1DA7-4E28-46E9-9108-E46C564D0662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4C15E8-DBEC-4DAF-BDFD-E036B3D5DE83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20AF-A065-4603-ABB8-D079B1FBA775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67A379-D9A4-4841-B864-35C377C2ED94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246D36-3DCA-44EA-BEF6-C17FF96C330D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0EBDDE-ED43-42CB-90D1-A5459612A914}" type="datetime1">
              <a:rPr kumimoji="1" lang="ja-JP" altLang="en-US" smtClean="0"/>
              <a:pPr/>
              <a:t>2017/11/15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A425F0-7183-4FDA-90ED-D407D088D7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4824536" cy="102488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2800" u="sng" dirty="0" smtClean="0"/>
              <a:t>　</a:t>
            </a:r>
            <a:r>
              <a:rPr lang="en-US" altLang="ja-JP" sz="2800" u="sng" dirty="0" smtClean="0"/>
              <a:t/>
            </a:r>
            <a:br>
              <a:rPr lang="en-US" altLang="ja-JP" sz="2800" u="sng" dirty="0" smtClean="0"/>
            </a:br>
            <a:r>
              <a:rPr lang="en-US" altLang="ja-JP" sz="2800" u="sng" dirty="0"/>
              <a:t/>
            </a:r>
            <a:br>
              <a:rPr lang="en-US" altLang="ja-JP" sz="2800" u="sng" dirty="0"/>
            </a:br>
            <a:r>
              <a:rPr lang="en-US" altLang="ja-JP" sz="2800" u="sng" dirty="0" smtClean="0"/>
              <a:t/>
            </a:r>
            <a:br>
              <a:rPr lang="en-US" altLang="ja-JP" sz="2800" u="sng" dirty="0" smtClean="0"/>
            </a:br>
            <a:r>
              <a:rPr lang="en-US" altLang="ja-JP" sz="2800" u="sng" dirty="0"/>
              <a:t/>
            </a:r>
            <a:br>
              <a:rPr lang="en-US" altLang="ja-JP" sz="2800" u="sng" dirty="0"/>
            </a:br>
            <a:r>
              <a:rPr lang="en-US" altLang="ja-JP" sz="2800" u="sng" dirty="0" smtClean="0"/>
              <a:t/>
            </a:r>
            <a:br>
              <a:rPr lang="en-US" altLang="ja-JP" sz="2800" u="sng" dirty="0" smtClean="0"/>
            </a:br>
            <a:r>
              <a:rPr lang="en-US" altLang="ja-JP" sz="2800" u="sng" dirty="0" smtClean="0"/>
              <a:t/>
            </a:r>
            <a:br>
              <a:rPr lang="en-US" altLang="ja-JP" sz="2800" u="sng" dirty="0" smtClean="0"/>
            </a:br>
            <a:r>
              <a:rPr lang="en-US" altLang="ja-JP" sz="2800" u="sng" dirty="0" smtClean="0"/>
              <a:t/>
            </a:r>
            <a:br>
              <a:rPr lang="en-US" altLang="ja-JP" sz="2800" u="sng" dirty="0" smtClean="0"/>
            </a:br>
            <a:r>
              <a:rPr lang="en-US" altLang="ja-JP" sz="2800" u="sng" dirty="0" smtClean="0"/>
              <a:t/>
            </a:r>
            <a:br>
              <a:rPr lang="en-US" altLang="ja-JP" sz="2800" u="sng" dirty="0" smtClean="0"/>
            </a:br>
            <a:r>
              <a:rPr lang="en-US" altLang="ja-JP" sz="2800" u="sng" dirty="0" smtClean="0"/>
              <a:t/>
            </a:r>
            <a:br>
              <a:rPr lang="en-US" altLang="ja-JP" sz="2800" u="sng" dirty="0" smtClean="0"/>
            </a:br>
            <a:r>
              <a:rPr lang="ja-JP" altLang="en-US" sz="2800" u="sng" dirty="0" smtClean="0"/>
              <a:t>市町村　御中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67744" y="2276872"/>
            <a:ext cx="6172200" cy="4032448"/>
          </a:xfrm>
        </p:spPr>
        <p:txBody>
          <a:bodyPr>
            <a:normAutofit/>
          </a:bodyPr>
          <a:lstStyle/>
          <a:p>
            <a:pPr algn="ctr"/>
            <a:endParaRPr kumimoji="1" lang="en-US" altLang="ja-JP" sz="2800" dirty="0" smtClean="0"/>
          </a:p>
          <a:p>
            <a:pPr algn="ctr"/>
            <a:endParaRPr lang="en-US" altLang="ja-JP" dirty="0" smtClean="0"/>
          </a:p>
          <a:p>
            <a:pPr algn="ctr"/>
            <a:endParaRPr lang="en-US" altLang="ja-JP" dirty="0" smtClean="0"/>
          </a:p>
          <a:p>
            <a:pPr algn="ctr"/>
            <a:endParaRPr lang="en-US" altLang="ja-JP" dirty="0"/>
          </a:p>
          <a:p>
            <a:pPr algn="ctr"/>
            <a:endParaRPr lang="en-US" altLang="ja-JP" dirty="0" smtClean="0"/>
          </a:p>
          <a:p>
            <a:pPr algn="ctr"/>
            <a:endParaRPr lang="en-US" altLang="ja-JP" dirty="0" smtClean="0"/>
          </a:p>
          <a:p>
            <a:pPr algn="ctr"/>
            <a:endParaRPr kumimoji="1" lang="en-US" altLang="ja-JP" dirty="0" smtClean="0"/>
          </a:p>
          <a:p>
            <a:pPr algn="r"/>
            <a:endParaRPr lang="en-US" altLang="ja-JP" dirty="0"/>
          </a:p>
          <a:p>
            <a:pPr algn="r"/>
            <a:r>
              <a:rPr kumimoji="1" lang="ja-JP" altLang="en-US" dirty="0" smtClean="0"/>
              <a:t>　２０１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日　　　　　　　　　　　　　　</a:t>
            </a:r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4" name="角丸四角形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SpPr/>
          <p:nvPr/>
        </p:nvSpPr>
        <p:spPr>
          <a:xfrm>
            <a:off x="1969016" y="1484784"/>
            <a:ext cx="6483163" cy="2134235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環　境　省</a:t>
            </a:r>
            <a:r>
              <a:rPr kumimoji="1" lang="ja-JP" altLang="en-US" sz="2000" b="1" dirty="0"/>
              <a:t>　　　　　　　　　　　　　　　　　　　　　　　　　　　　　　　　　　　　　　　　　　　　　　　　　　　　　</a:t>
            </a:r>
            <a:r>
              <a:rPr kumimoji="1" lang="ja-JP" altLang="en-US" sz="2400" b="1" dirty="0" smtClean="0">
                <a:solidFill>
                  <a:sysClr val="windowText" lastClr="000000"/>
                </a:solidFill>
              </a:rPr>
              <a:t>地方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公共団体</a:t>
            </a:r>
            <a:r>
              <a:rPr kumimoji="1" lang="ja-JP" altLang="en-US" sz="2400" b="1" dirty="0" smtClean="0">
                <a:solidFill>
                  <a:sysClr val="windowText" lastClr="000000"/>
                </a:solidFill>
              </a:rPr>
              <a:t>カーボン・マネジメント強化事業　　</a:t>
            </a:r>
            <a:endParaRPr kumimoji="1" lang="en-US" altLang="ja-JP" sz="2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ysClr val="windowText" lastClr="000000"/>
                </a:solidFill>
              </a:rPr>
              <a:t>（省エネ</a:t>
            </a:r>
            <a:r>
              <a:rPr lang="ja-JP" altLang="en-US" sz="2400" b="1" dirty="0">
                <a:solidFill>
                  <a:sysClr val="windowText" lastClr="000000"/>
                </a:solidFill>
              </a:rPr>
              <a:t>計画策定及び設備更新補助</a:t>
            </a:r>
            <a:r>
              <a:rPr lang="ja-JP" altLang="en-US" sz="2400" b="1" dirty="0" smtClean="0">
                <a:solidFill>
                  <a:sysClr val="windowText" lastClr="000000"/>
                </a:solidFill>
              </a:rPr>
              <a:t>金）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95909" y="4077073"/>
            <a:ext cx="6456270" cy="8640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400" b="0" i="0" u="none" strike="noStrike" baseline="0" dirty="0">
                <a:solidFill>
                  <a:srgbClr val="000000"/>
                </a:solidFill>
                <a:latin typeface="ＭＳ Ｐゴシック"/>
                <a:ea typeface="+mn-ea"/>
              </a:rPr>
              <a:t>この補助金は地方公共団体カーボン・マネジメント強化事業と言い環境省が</a:t>
            </a:r>
            <a:r>
              <a:rPr lang="ja-JP" altLang="en-US" sz="1400" b="0" i="0" u="none" strike="noStrike" baseline="0" dirty="0" smtClean="0">
                <a:solidFill>
                  <a:srgbClr val="000000"/>
                </a:solidFill>
                <a:latin typeface="ＭＳ Ｐゴシック"/>
                <a:ea typeface="+mn-ea"/>
              </a:rPr>
              <a:t>行い　　　　環境</a:t>
            </a:r>
            <a:r>
              <a:rPr lang="ja-JP" altLang="en-US" sz="1400" b="0" i="0" u="none" strike="noStrike" baseline="0" dirty="0">
                <a:solidFill>
                  <a:srgbClr val="000000"/>
                </a:solidFill>
                <a:latin typeface="ＭＳ Ｐゴシック"/>
                <a:ea typeface="+mn-ea"/>
              </a:rPr>
              <a:t>イノベーション情報機構が執行機関となり行う補助事業です。</a:t>
            </a:r>
          </a:p>
        </p:txBody>
      </p:sp>
      <p:pic>
        <p:nvPicPr>
          <p:cNvPr id="6" name="図 5" descr="http://www.nonrisk.co.jp/image18.gif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1E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61248"/>
            <a:ext cx="2459455" cy="6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47"/>
    </mc:Choice>
    <mc:Fallback xmlns="">
      <p:transition advTm="61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59644" y="620688"/>
            <a:ext cx="7457256" cy="49006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～</a:t>
            </a:r>
            <a:r>
              <a:rPr lang="en-US" altLang="ja-JP" sz="2400" dirty="0" smtClean="0"/>
              <a:t>Ⅴ</a:t>
            </a:r>
            <a:r>
              <a:rPr lang="ja-JP" altLang="en-US" sz="2400" dirty="0" smtClean="0"/>
              <a:t>対象外経費～</a:t>
            </a:r>
            <a:endParaRPr lang="ja-JP" altLang="en-US" sz="2400" dirty="0"/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630647" y="1484784"/>
            <a:ext cx="7457256" cy="1728192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altLang="ja-JP" sz="5100" b="1" dirty="0" smtClean="0"/>
          </a:p>
          <a:p>
            <a:pPr marL="0" indent="0">
              <a:buNone/>
            </a:pPr>
            <a:r>
              <a:rPr lang="ja-JP" altLang="en-US" sz="4200" b="1" dirty="0" smtClean="0"/>
              <a:t>１．</a:t>
            </a:r>
            <a:r>
              <a:rPr lang="ja-JP" altLang="en-US" sz="4200" dirty="0"/>
              <a:t>事務事業編に基づく省エネ設備等導入支援事業（第２号事業）</a:t>
            </a:r>
            <a:endParaRPr lang="en-US" altLang="ja-JP" sz="4200" b="1" dirty="0"/>
          </a:p>
          <a:p>
            <a:pPr marL="0" indent="0">
              <a:buFont typeface="Wingdings"/>
              <a:buNone/>
            </a:pPr>
            <a:endParaRPr lang="en-US" altLang="ja-JP" sz="2900" b="1" dirty="0" smtClean="0"/>
          </a:p>
          <a:p>
            <a:pPr marL="0" indent="0">
              <a:buNone/>
            </a:pPr>
            <a:r>
              <a:rPr lang="ja-JP" altLang="en-US" sz="1400" dirty="0" smtClean="0"/>
              <a:t>　　　　　</a:t>
            </a:r>
            <a:r>
              <a:rPr lang="ja-JP" altLang="en-US" sz="2900" dirty="0" smtClean="0"/>
              <a:t>－１</a:t>
            </a:r>
            <a:r>
              <a:rPr lang="ja-JP" altLang="en-US" sz="2900" dirty="0"/>
              <a:t>．処分費用、街路灯や屋外設備等、諸経費など</a:t>
            </a:r>
            <a:endParaRPr lang="en-US" altLang="ja-JP" sz="2900" dirty="0" smtClean="0"/>
          </a:p>
          <a:p>
            <a:pPr marL="0" indent="0">
              <a:buFont typeface="Wingdings"/>
              <a:buNone/>
            </a:pPr>
            <a:r>
              <a:rPr lang="ja-JP" altLang="en-US" sz="2500" dirty="0" smtClean="0"/>
              <a:t>　　　　　　　　</a:t>
            </a:r>
            <a:endParaRPr lang="en-US" altLang="ja-JP" sz="2500" dirty="0" smtClean="0"/>
          </a:p>
          <a:p>
            <a:pPr marL="0" indent="0">
              <a:buNone/>
            </a:pPr>
            <a:r>
              <a:rPr lang="ja-JP" altLang="en-US" sz="3500" dirty="0" smtClean="0"/>
              <a:t>　　</a:t>
            </a:r>
            <a:endParaRPr lang="en-US" altLang="ja-JP" sz="3500" b="1" dirty="0" smtClean="0"/>
          </a:p>
          <a:p>
            <a:pPr marL="0" indent="0">
              <a:buNone/>
            </a:pPr>
            <a:endParaRPr lang="ja-JP" altLang="en-US" sz="18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1F000000}"/>
              </a:ext>
            </a:extLst>
          </p:cNvPr>
          <p:cNvSpPr/>
          <p:nvPr/>
        </p:nvSpPr>
        <p:spPr bwMode="auto">
          <a:xfrm>
            <a:off x="4654550" y="18448338"/>
            <a:ext cx="1590675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27432" tIns="18288" rIns="0" bIns="18288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kumimoji="1"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1F000000}"/>
              </a:ext>
            </a:extLst>
          </p:cNvPr>
          <p:cNvSpPr/>
          <p:nvPr/>
        </p:nvSpPr>
        <p:spPr bwMode="auto">
          <a:xfrm>
            <a:off x="4654550" y="18448338"/>
            <a:ext cx="1590675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27432" tIns="18288" rIns="0" bIns="18288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kumimoji="1"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058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"/>
    </mc:Choice>
    <mc:Fallback xmlns="">
      <p:transition spd="slow" advTm="17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～</a:t>
            </a:r>
            <a:r>
              <a:rPr kumimoji="1" lang="en-US" altLang="ja-JP" sz="2400" dirty="0" smtClean="0"/>
              <a:t>Ⅵ</a:t>
            </a:r>
            <a:r>
              <a:rPr lang="ja-JP" altLang="en-US" sz="2400" dirty="0" smtClean="0"/>
              <a:t>事業スキーム～</a:t>
            </a:r>
            <a:endParaRPr kumimoji="1" lang="ja-JP" altLang="en-US" sz="24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1F000000}"/>
              </a:ext>
            </a:extLst>
          </p:cNvPr>
          <p:cNvSpPr/>
          <p:nvPr/>
        </p:nvSpPr>
        <p:spPr bwMode="auto">
          <a:xfrm>
            <a:off x="3968750" y="19105563"/>
            <a:ext cx="1495425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27432" tIns="18288" rIns="0" bIns="18288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kumimoji="1"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503935" y="1556792"/>
            <a:ext cx="4668465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地方公共団体</a:t>
            </a:r>
            <a:r>
              <a:rPr lang="ja-JP" altLang="en-US" dirty="0" smtClean="0"/>
              <a:t>（間接補助事業者）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408323" y="1547446"/>
            <a:ext cx="586953" cy="48338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/>
              <a:t>（一社）環境イノベーション情報機構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339837" y="2521314"/>
            <a:ext cx="586953" cy="288614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/>
              <a:t>環　境　省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606678" y="4965817"/>
            <a:ext cx="2457450" cy="54297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400" dirty="0" smtClean="0"/>
              <a:t>（計画書作成・申請支援）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 smtClean="0"/>
              <a:t>沖縄</a:t>
            </a:r>
            <a:r>
              <a:rPr lang="en-US" altLang="ja-JP" sz="1400" dirty="0" smtClean="0"/>
              <a:t>CO2</a:t>
            </a:r>
            <a:r>
              <a:rPr lang="ja-JP" altLang="en-US" sz="1400" dirty="0" smtClean="0"/>
              <a:t>削減推進協議会</a:t>
            </a:r>
            <a:endParaRPr kumimoji="1" lang="ja-JP" altLang="en-US" sz="1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6739440" y="4965817"/>
            <a:ext cx="1656184" cy="54297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400" dirty="0" smtClean="0"/>
              <a:t>設備工事会社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 smtClean="0"/>
              <a:t>（グループなど）</a:t>
            </a:r>
            <a:endParaRPr kumimoji="1" lang="ja-JP" altLang="en-US" sz="1400" dirty="0"/>
          </a:p>
        </p:txBody>
      </p:sp>
      <p:cxnSp>
        <p:nvCxnSpPr>
          <p:cNvPr id="29" name="直線矢印コネクタ 28"/>
          <p:cNvCxnSpPr>
            <a:stCxn id="27" idx="3"/>
            <a:endCxn id="28" idx="1"/>
          </p:cNvCxnSpPr>
          <p:nvPr/>
        </p:nvCxnSpPr>
        <p:spPr>
          <a:xfrm>
            <a:off x="5064128" y="5237304"/>
            <a:ext cx="1675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正方形/長方形 7167"/>
          <p:cNvSpPr/>
          <p:nvPr/>
        </p:nvSpPr>
        <p:spPr>
          <a:xfrm>
            <a:off x="5155264" y="4832144"/>
            <a:ext cx="1584176" cy="57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省エネ提案支援</a:t>
            </a:r>
          </a:p>
        </p:txBody>
      </p:sp>
      <p:cxnSp>
        <p:nvCxnSpPr>
          <p:cNvPr id="7170" name="カギ線コネクタ 7169"/>
          <p:cNvCxnSpPr>
            <a:stCxn id="28" idx="0"/>
            <a:endCxn id="21" idx="2"/>
          </p:cNvCxnSpPr>
          <p:nvPr/>
        </p:nvCxnSpPr>
        <p:spPr>
          <a:xfrm rot="16200000" flipV="1">
            <a:off x="5455538" y="2853823"/>
            <a:ext cx="2494625" cy="17293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5844701" y="3215280"/>
            <a:ext cx="2426460" cy="57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プロポーザル参加・契約・工事</a:t>
            </a:r>
          </a:p>
        </p:txBody>
      </p:sp>
      <p:cxnSp>
        <p:nvCxnSpPr>
          <p:cNvPr id="39" name="直線矢印コネクタ 38"/>
          <p:cNvCxnSpPr>
            <a:stCxn id="21" idx="1"/>
          </p:cNvCxnSpPr>
          <p:nvPr/>
        </p:nvCxnSpPr>
        <p:spPr>
          <a:xfrm flipH="1">
            <a:off x="1995276" y="2013992"/>
            <a:ext cx="15086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26" idx="3"/>
            <a:endCxn id="25" idx="1"/>
          </p:cNvCxnSpPr>
          <p:nvPr/>
        </p:nvCxnSpPr>
        <p:spPr>
          <a:xfrm>
            <a:off x="926790" y="3964387"/>
            <a:ext cx="4815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カギ線コネクタ 46"/>
          <p:cNvCxnSpPr>
            <a:stCxn id="27" idx="0"/>
          </p:cNvCxnSpPr>
          <p:nvPr/>
        </p:nvCxnSpPr>
        <p:spPr>
          <a:xfrm rot="16200000" flipV="1">
            <a:off x="1816565" y="2946978"/>
            <a:ext cx="2951825" cy="108585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2809848" y="3080416"/>
            <a:ext cx="2426460" cy="57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申請支援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2491397" y="5589240"/>
            <a:ext cx="2919339" cy="57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●計画書作成・調査・省エネ診断書作成</a:t>
            </a:r>
          </a:p>
        </p:txBody>
      </p:sp>
    </p:spTree>
    <p:extLst>
      <p:ext uri="{BB962C8B-B14F-4D97-AF65-F5344CB8AC3E}">
        <p14:creationId xmlns:p14="http://schemas.microsoft.com/office/powerpoint/2010/main" val="34798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"/>
    </mc:Choice>
    <mc:Fallback xmlns="">
      <p:transition spd="slow" advTm="1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854968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Ⅶ</a:t>
            </a:r>
            <a:r>
              <a:rPr kumimoji="1" lang="ja-JP" altLang="en-US" sz="2400" dirty="0" smtClean="0"/>
              <a:t>地方公共団体提案公募スケジュール（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号</a:t>
            </a:r>
            <a:r>
              <a:rPr kumimoji="1" lang="ja-JP" altLang="en-US" sz="2400" dirty="0" smtClean="0"/>
              <a:t>事業）</a:t>
            </a:r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912028" y="2276872"/>
            <a:ext cx="2075795" cy="8640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応募申請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月中旬～</a:t>
            </a:r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月中旬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419872" y="2276873"/>
            <a:ext cx="2087554" cy="8640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審査・採択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月中旬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6084168" y="2276872"/>
            <a:ext cx="2087554" cy="86409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交付申請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月中旬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894583" y="3789040"/>
            <a:ext cx="2087554" cy="86963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交付決定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上旬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3489375" y="3789038"/>
            <a:ext cx="2087554" cy="86963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提案公募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</a:t>
            </a:r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下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旬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6084168" y="3789041"/>
            <a:ext cx="2087554" cy="8696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事業者決定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下旬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912028" y="5271108"/>
            <a:ext cx="2087554" cy="86963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契約・事業開始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上旬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894582" y="1578496"/>
            <a:ext cx="2354257" cy="41034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dirty="0" smtClean="0">
                <a:solidFill>
                  <a:srgbClr val="FF0000"/>
                </a:solidFill>
              </a:rPr>
              <a:t>号事業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年度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498098" y="5271108"/>
            <a:ext cx="2087554" cy="86963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事業完了（支払まで）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期限</a:t>
            </a:r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月末日まで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6156176" y="5271109"/>
            <a:ext cx="2087554" cy="8696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実積報告書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期限</a:t>
            </a:r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日まで</a:t>
            </a:r>
          </a:p>
        </p:txBody>
      </p:sp>
      <p:cxnSp>
        <p:nvCxnSpPr>
          <p:cNvPr id="18" name="直線矢印コネクタ 17"/>
          <p:cNvCxnSpPr>
            <a:stCxn id="6" idx="3"/>
            <a:endCxn id="8" idx="1"/>
          </p:cNvCxnSpPr>
          <p:nvPr/>
        </p:nvCxnSpPr>
        <p:spPr>
          <a:xfrm>
            <a:off x="2987823" y="2708920"/>
            <a:ext cx="43204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8" idx="3"/>
            <a:endCxn id="9" idx="1"/>
          </p:cNvCxnSpPr>
          <p:nvPr/>
        </p:nvCxnSpPr>
        <p:spPr>
          <a:xfrm>
            <a:off x="5507426" y="2708921"/>
            <a:ext cx="5767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カギ線コネクタ 1029"/>
          <p:cNvCxnSpPr>
            <a:stCxn id="9" idx="3"/>
            <a:endCxn id="11" idx="1"/>
          </p:cNvCxnSpPr>
          <p:nvPr/>
        </p:nvCxnSpPr>
        <p:spPr>
          <a:xfrm flipH="1">
            <a:off x="894583" y="2708921"/>
            <a:ext cx="7277139" cy="1514935"/>
          </a:xfrm>
          <a:prstGeom prst="bentConnector5">
            <a:avLst>
              <a:gd name="adj1" fmla="val -3141"/>
              <a:gd name="adj2" fmla="val 49909"/>
              <a:gd name="adj3" fmla="val 1031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直線矢印コネクタ 1033"/>
          <p:cNvCxnSpPr>
            <a:stCxn id="11" idx="3"/>
            <a:endCxn id="12" idx="1"/>
          </p:cNvCxnSpPr>
          <p:nvPr/>
        </p:nvCxnSpPr>
        <p:spPr>
          <a:xfrm flipV="1">
            <a:off x="2982137" y="4223854"/>
            <a:ext cx="50723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12" idx="3"/>
            <a:endCxn id="13" idx="1"/>
          </p:cNvCxnSpPr>
          <p:nvPr/>
        </p:nvCxnSpPr>
        <p:spPr>
          <a:xfrm>
            <a:off x="5576929" y="4223854"/>
            <a:ext cx="507239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カギ線コネクタ 55"/>
          <p:cNvCxnSpPr>
            <a:stCxn id="13" idx="3"/>
            <a:endCxn id="14" idx="1"/>
          </p:cNvCxnSpPr>
          <p:nvPr/>
        </p:nvCxnSpPr>
        <p:spPr>
          <a:xfrm flipH="1">
            <a:off x="912028" y="4223856"/>
            <a:ext cx="7259694" cy="1482068"/>
          </a:xfrm>
          <a:prstGeom prst="bentConnector5">
            <a:avLst>
              <a:gd name="adj1" fmla="val -3149"/>
              <a:gd name="adj2" fmla="val 50000"/>
              <a:gd name="adj3" fmla="val 1031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14" idx="3"/>
            <a:endCxn id="16" idx="1"/>
          </p:cNvCxnSpPr>
          <p:nvPr/>
        </p:nvCxnSpPr>
        <p:spPr>
          <a:xfrm>
            <a:off x="2999582" y="5705924"/>
            <a:ext cx="4985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16" idx="3"/>
            <a:endCxn id="17" idx="1"/>
          </p:cNvCxnSpPr>
          <p:nvPr/>
        </p:nvCxnSpPr>
        <p:spPr>
          <a:xfrm>
            <a:off x="5585652" y="5705924"/>
            <a:ext cx="5705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2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"/>
    </mc:Choice>
    <mc:Fallback xmlns="">
      <p:transition spd="slow" advTm="17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854968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Ⅶ</a:t>
            </a:r>
            <a:r>
              <a:rPr kumimoji="1" lang="ja-JP" altLang="en-US" sz="2400" dirty="0" smtClean="0"/>
              <a:t>地方公共団体提案公募スケジュール（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号</a:t>
            </a:r>
            <a:r>
              <a:rPr kumimoji="1" lang="ja-JP" altLang="en-US" sz="2400" dirty="0" smtClean="0"/>
              <a:t>事業）</a:t>
            </a:r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912028" y="2276872"/>
            <a:ext cx="2075795" cy="8640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提案公募公示・応募</a:t>
            </a:r>
            <a:r>
              <a:rPr lang="ja-JP" altLang="en-US" sz="14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必要書類提示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月下旬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419872" y="2276873"/>
            <a:ext cx="2087554" cy="8640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応募開始</a:t>
            </a:r>
            <a:endParaRPr lang="en-US" altLang="ja-JP" sz="14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</a:t>
            </a:r>
            <a:r>
              <a:rPr lang="ja-JP" altLang="en-US" sz="1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月中</a:t>
            </a:r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旬</a:t>
            </a:r>
            <a:endParaRPr lang="ja-JP" altLang="en-US" sz="1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084168" y="2276872"/>
            <a:ext cx="2087554" cy="86409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説明会（施設案内）　　　</a:t>
            </a:r>
            <a:r>
              <a:rPr lang="en-US" altLang="ja-JP" sz="1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</a:t>
            </a:r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上旬</a:t>
            </a:r>
            <a:endParaRPr lang="ja-JP" altLang="en-US" sz="1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894583" y="3789040"/>
            <a:ext cx="2087554" cy="86963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調査後企画提案提出</a:t>
            </a:r>
            <a:endParaRPr lang="en-US" altLang="ja-JP" sz="14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</a:t>
            </a:r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中旬</a:t>
            </a:r>
            <a:endParaRPr lang="ja-JP" altLang="en-US" sz="1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489375" y="3789038"/>
            <a:ext cx="2087554" cy="86963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プレゼンテーション</a:t>
            </a:r>
            <a:endParaRPr lang="en-US" altLang="ja-JP" sz="14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</a:t>
            </a:r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下旬</a:t>
            </a:r>
            <a:endParaRPr lang="ja-JP" altLang="en-US" sz="1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084168" y="3789041"/>
            <a:ext cx="2087554" cy="8696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審査</a:t>
            </a:r>
            <a:endParaRPr lang="en-US" altLang="ja-JP" sz="14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</a:t>
            </a:r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下旬</a:t>
            </a:r>
            <a:endParaRPr lang="ja-JP" altLang="en-US" sz="1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912028" y="5271108"/>
            <a:ext cx="2087554" cy="86963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契約・事業開始</a:t>
            </a:r>
            <a:endParaRPr lang="en-US" altLang="ja-JP" sz="14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月中旬</a:t>
            </a:r>
            <a:endParaRPr lang="ja-JP" altLang="en-US" sz="1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894583" y="1578496"/>
            <a:ext cx="2309264" cy="41034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dirty="0" smtClean="0">
                <a:solidFill>
                  <a:srgbClr val="FF0000"/>
                </a:solidFill>
              </a:rPr>
              <a:t>号事業</a:t>
            </a:r>
            <a:r>
              <a:rPr kumimoji="1" lang="en-US" altLang="ja-JP" dirty="0" smtClean="0"/>
              <a:t>31</a:t>
            </a:r>
            <a:r>
              <a:rPr kumimoji="1" lang="ja-JP" altLang="en-US" dirty="0" smtClean="0"/>
              <a:t>年度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498098" y="5271108"/>
            <a:ext cx="2087554" cy="86963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事業完了（支払まで）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期限</a:t>
            </a:r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月末日まで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6156176" y="5271109"/>
            <a:ext cx="2087554" cy="8696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実積報告書</a:t>
            </a:r>
            <a:endParaRPr lang="en-US" altLang="ja-JP" sz="1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期限</a:t>
            </a:r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kumimoji="1" lang="en-US" altLang="ja-JP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r>
              <a:rPr kumimoji="1" lang="ja-JP" altLang="en-US" sz="1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日まで</a:t>
            </a:r>
          </a:p>
        </p:txBody>
      </p:sp>
      <p:cxnSp>
        <p:nvCxnSpPr>
          <p:cNvPr id="18" name="直線矢印コネクタ 17"/>
          <p:cNvCxnSpPr>
            <a:stCxn id="6" idx="3"/>
            <a:endCxn id="8" idx="1"/>
          </p:cNvCxnSpPr>
          <p:nvPr/>
        </p:nvCxnSpPr>
        <p:spPr>
          <a:xfrm>
            <a:off x="2987823" y="2708920"/>
            <a:ext cx="43204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8" idx="3"/>
            <a:endCxn id="9" idx="1"/>
          </p:cNvCxnSpPr>
          <p:nvPr/>
        </p:nvCxnSpPr>
        <p:spPr>
          <a:xfrm>
            <a:off x="5507426" y="2708921"/>
            <a:ext cx="5767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カギ線コネクタ 1029"/>
          <p:cNvCxnSpPr>
            <a:stCxn id="9" idx="3"/>
            <a:endCxn id="11" idx="1"/>
          </p:cNvCxnSpPr>
          <p:nvPr/>
        </p:nvCxnSpPr>
        <p:spPr>
          <a:xfrm flipH="1">
            <a:off x="894583" y="2708921"/>
            <a:ext cx="7277139" cy="1514935"/>
          </a:xfrm>
          <a:prstGeom prst="bentConnector5">
            <a:avLst>
              <a:gd name="adj1" fmla="val -3141"/>
              <a:gd name="adj2" fmla="val 49909"/>
              <a:gd name="adj3" fmla="val 1031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直線矢印コネクタ 1033"/>
          <p:cNvCxnSpPr>
            <a:stCxn id="11" idx="3"/>
            <a:endCxn id="12" idx="1"/>
          </p:cNvCxnSpPr>
          <p:nvPr/>
        </p:nvCxnSpPr>
        <p:spPr>
          <a:xfrm flipV="1">
            <a:off x="2982137" y="4223854"/>
            <a:ext cx="50723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12" idx="3"/>
            <a:endCxn id="13" idx="1"/>
          </p:cNvCxnSpPr>
          <p:nvPr/>
        </p:nvCxnSpPr>
        <p:spPr>
          <a:xfrm>
            <a:off x="5576929" y="4223854"/>
            <a:ext cx="507239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カギ線コネクタ 55"/>
          <p:cNvCxnSpPr>
            <a:stCxn id="13" idx="3"/>
            <a:endCxn id="14" idx="1"/>
          </p:cNvCxnSpPr>
          <p:nvPr/>
        </p:nvCxnSpPr>
        <p:spPr>
          <a:xfrm flipH="1">
            <a:off x="912028" y="4223856"/>
            <a:ext cx="7259694" cy="1482068"/>
          </a:xfrm>
          <a:prstGeom prst="bentConnector5">
            <a:avLst>
              <a:gd name="adj1" fmla="val -3149"/>
              <a:gd name="adj2" fmla="val 50000"/>
              <a:gd name="adj3" fmla="val 1031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14" idx="3"/>
            <a:endCxn id="16" idx="1"/>
          </p:cNvCxnSpPr>
          <p:nvPr/>
        </p:nvCxnSpPr>
        <p:spPr>
          <a:xfrm>
            <a:off x="2999582" y="5705924"/>
            <a:ext cx="4985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16" idx="3"/>
            <a:endCxn id="17" idx="1"/>
          </p:cNvCxnSpPr>
          <p:nvPr/>
        </p:nvCxnSpPr>
        <p:spPr>
          <a:xfrm>
            <a:off x="5585652" y="5705924"/>
            <a:ext cx="5705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"/>
    </mc:Choice>
    <mc:Fallback xmlns="">
      <p:transition spd="slow" advTm="2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4602" y="332656"/>
            <a:ext cx="6840760" cy="490066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dirty="0" smtClean="0"/>
              <a:t>～</a:t>
            </a:r>
            <a:r>
              <a:rPr lang="en-US" altLang="ja-JP" sz="2800" dirty="0" smtClean="0"/>
              <a:t>Ⅰ</a:t>
            </a:r>
            <a:r>
              <a:rPr kumimoji="1" lang="ja-JP" altLang="en-US" sz="2800" dirty="0" smtClean="0"/>
              <a:t>補助事業の種類～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57256" cy="429140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kumimoji="1" lang="en-US" altLang="ja-JP" sz="5100" b="1" dirty="0" smtClean="0"/>
          </a:p>
          <a:p>
            <a:pPr marL="0" indent="0">
              <a:buNone/>
            </a:pPr>
            <a:r>
              <a:rPr kumimoji="1" lang="ja-JP" altLang="en-US" sz="5100" b="1" dirty="0" smtClean="0"/>
              <a:t>１．事務事業編等の強化・拡充事業（</a:t>
            </a:r>
            <a:r>
              <a:rPr kumimoji="1" lang="ja-JP" altLang="en-US" sz="5100" b="1" dirty="0" smtClean="0">
                <a:solidFill>
                  <a:srgbClr val="FF0000"/>
                </a:solidFill>
              </a:rPr>
              <a:t>第</a:t>
            </a:r>
            <a:r>
              <a:rPr kumimoji="1" lang="en-US" altLang="ja-JP" sz="5100" b="1" dirty="0" smtClean="0">
                <a:solidFill>
                  <a:srgbClr val="FF0000"/>
                </a:solidFill>
              </a:rPr>
              <a:t>1</a:t>
            </a:r>
            <a:r>
              <a:rPr lang="ja-JP" altLang="en-US" sz="5100" b="1" dirty="0">
                <a:solidFill>
                  <a:srgbClr val="FF0000"/>
                </a:solidFill>
              </a:rPr>
              <a:t>号</a:t>
            </a:r>
            <a:r>
              <a:rPr lang="ja-JP" altLang="en-US" sz="5100" b="1" dirty="0" smtClean="0"/>
              <a:t>事業）</a:t>
            </a:r>
            <a:endParaRPr lang="en-US" altLang="ja-JP" sz="5100" b="1" dirty="0" smtClean="0"/>
          </a:p>
          <a:p>
            <a:pPr marL="0" indent="0">
              <a:buNone/>
            </a:pPr>
            <a:r>
              <a:rPr lang="ja-JP" altLang="en-US" sz="1400" dirty="0" smtClean="0"/>
              <a:t>　　　　　</a:t>
            </a:r>
            <a:r>
              <a:rPr lang="ja-JP" altLang="en-US" sz="3500" dirty="0" smtClean="0"/>
              <a:t>－１．地球温暖化対策計画書に比べて</a:t>
            </a:r>
            <a:r>
              <a:rPr lang="ja-JP" altLang="en-US" sz="3500" dirty="0" smtClean="0">
                <a:solidFill>
                  <a:srgbClr val="FF0000"/>
                </a:solidFill>
              </a:rPr>
              <a:t>遜色のないもの</a:t>
            </a:r>
            <a:r>
              <a:rPr lang="ja-JP" altLang="en-US" sz="3500" dirty="0" smtClean="0"/>
              <a:t>として策定・改定する事業であること。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/>
              <a:t>　</a:t>
            </a:r>
            <a:r>
              <a:rPr lang="ja-JP" altLang="en-US" sz="3500" dirty="0" smtClean="0"/>
              <a:t>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/>
              <a:t>　</a:t>
            </a:r>
            <a:r>
              <a:rPr lang="ja-JP" altLang="en-US" sz="3500" dirty="0" smtClean="0"/>
              <a:t>　－２．</a:t>
            </a:r>
            <a:r>
              <a:rPr lang="ja-JP" altLang="en-US" sz="3500" dirty="0"/>
              <a:t>事務事業編に基づく取組が現行のものと比べて大幅な</a:t>
            </a:r>
            <a:r>
              <a:rPr lang="ja-JP" altLang="en-US" sz="3500" dirty="0">
                <a:solidFill>
                  <a:srgbClr val="FF0000"/>
                </a:solidFill>
              </a:rPr>
              <a:t>強化・拡充</a:t>
            </a:r>
            <a:r>
              <a:rPr lang="ja-JP" altLang="en-US" sz="3500" dirty="0"/>
              <a:t>となるものであること</a:t>
            </a:r>
            <a:r>
              <a:rPr lang="ja-JP" altLang="en-US" sz="3500" dirty="0" smtClean="0"/>
              <a:t>。　　　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 smtClean="0"/>
              <a:t>　　</a:t>
            </a:r>
            <a:endParaRPr lang="en-US" altLang="ja-JP" sz="3500" dirty="0" smtClean="0"/>
          </a:p>
          <a:p>
            <a:pPr marL="0" indent="0">
              <a:buNone/>
            </a:pPr>
            <a:r>
              <a:rPr kumimoji="1" lang="ja-JP" altLang="en-US" sz="3500" dirty="0"/>
              <a:t>　</a:t>
            </a:r>
            <a:r>
              <a:rPr kumimoji="1" lang="ja-JP" altLang="en-US" sz="3500" dirty="0" smtClean="0"/>
              <a:t>　－３．</a:t>
            </a:r>
            <a:r>
              <a:rPr lang="ja-JP" altLang="en-US" sz="3500" dirty="0">
                <a:solidFill>
                  <a:srgbClr val="FF0000"/>
                </a:solidFill>
              </a:rPr>
              <a:t>カーボン・マネジメント</a:t>
            </a:r>
            <a:r>
              <a:rPr lang="ja-JP" altLang="en-US" sz="3500" dirty="0"/>
              <a:t>を行う体制の整備・強化に向けた調査・検討を行う事業であること。</a:t>
            </a:r>
            <a:endParaRPr kumimoji="1" lang="en-US" altLang="ja-JP" sz="3500" dirty="0" smtClean="0"/>
          </a:p>
          <a:p>
            <a:pPr marL="0" indent="0">
              <a:buNone/>
            </a:pPr>
            <a:endParaRPr lang="en-US" altLang="ja-JP" sz="3500" b="1" dirty="0" smtClean="0"/>
          </a:p>
          <a:p>
            <a:pPr marL="0" indent="0">
              <a:buNone/>
            </a:pPr>
            <a:r>
              <a:rPr lang="ja-JP" altLang="en-US" sz="5000" b="1" dirty="0" smtClean="0"/>
              <a:t>２．</a:t>
            </a:r>
            <a:r>
              <a:rPr lang="ja-JP" altLang="en-US" sz="5000" dirty="0"/>
              <a:t>事務事業編に基づく省エネ設備等導入支援事業（</a:t>
            </a:r>
            <a:r>
              <a:rPr lang="ja-JP" altLang="en-US" sz="5000" dirty="0">
                <a:solidFill>
                  <a:srgbClr val="FF0000"/>
                </a:solidFill>
              </a:rPr>
              <a:t>第２号</a:t>
            </a:r>
            <a:r>
              <a:rPr lang="ja-JP" altLang="en-US" sz="5000" dirty="0"/>
              <a:t>事業</a:t>
            </a:r>
            <a:r>
              <a:rPr lang="ja-JP" altLang="en-US" sz="5000" dirty="0" smtClean="0"/>
              <a:t>）</a:t>
            </a:r>
            <a:endParaRPr lang="en-US" altLang="ja-JP" sz="5000" b="1" dirty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en-US" sz="3500" dirty="0" smtClean="0"/>
              <a:t>－１．</a:t>
            </a:r>
            <a:r>
              <a:rPr lang="ja-JP" altLang="en-US" sz="3500" dirty="0"/>
              <a:t>事務事業編に位置付けられた</a:t>
            </a:r>
            <a:r>
              <a:rPr lang="ja-JP" altLang="en-US" sz="3500" dirty="0" smtClean="0"/>
              <a:t>ものであること。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 smtClean="0"/>
              <a:t>　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/>
              <a:t>　</a:t>
            </a:r>
            <a:r>
              <a:rPr lang="ja-JP" altLang="en-US" sz="3500" dirty="0" smtClean="0"/>
              <a:t>　－２．</a:t>
            </a:r>
            <a:r>
              <a:rPr lang="ja-JP" altLang="en-US" sz="3500" dirty="0"/>
              <a:t>エネルギー起源ＣＯ２の排出削減に直接資する設備</a:t>
            </a:r>
            <a:r>
              <a:rPr lang="ja-JP" altLang="en-US" sz="3500" dirty="0" smtClean="0"/>
              <a:t>等であるこ</a:t>
            </a:r>
            <a:r>
              <a:rPr lang="ja-JP" altLang="en-US" sz="3500" dirty="0"/>
              <a:t>と。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/>
              <a:t>　</a:t>
            </a:r>
            <a:r>
              <a:rPr lang="ja-JP" altLang="en-US" sz="3500" dirty="0" smtClean="0"/>
              <a:t>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/>
              <a:t>　</a:t>
            </a:r>
            <a:r>
              <a:rPr lang="ja-JP" altLang="en-US" sz="3500" dirty="0" smtClean="0"/>
              <a:t>　－３．環境省が定める</a:t>
            </a:r>
            <a:r>
              <a:rPr lang="en-US" altLang="ja-JP" sz="3500" dirty="0" smtClean="0">
                <a:solidFill>
                  <a:srgbClr val="FF0000"/>
                </a:solidFill>
              </a:rPr>
              <a:t>L-2tech</a:t>
            </a:r>
            <a:r>
              <a:rPr lang="ja-JP" altLang="en-US" sz="3500" dirty="0" smtClean="0">
                <a:solidFill>
                  <a:srgbClr val="FF0000"/>
                </a:solidFill>
              </a:rPr>
              <a:t>リスト</a:t>
            </a:r>
            <a:r>
              <a:rPr lang="ja-JP" altLang="en-US" sz="3500" dirty="0" smtClean="0"/>
              <a:t>から</a:t>
            </a:r>
            <a:r>
              <a:rPr lang="en-US" altLang="ja-JP" sz="3500" dirty="0" smtClean="0"/>
              <a:t>2</a:t>
            </a:r>
            <a:r>
              <a:rPr lang="ja-JP" altLang="en-US" sz="3500" dirty="0" smtClean="0"/>
              <a:t>区分以上の省エネ設備を含むこと。（区分：空調・給湯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/>
              <a:t>　</a:t>
            </a:r>
            <a:r>
              <a:rPr lang="ja-JP" altLang="en-US" sz="3500" dirty="0" smtClean="0"/>
              <a:t>　　　・照明・変圧器・エネルギーマネージメントシステムなど）</a:t>
            </a:r>
            <a:endParaRPr lang="en-US" altLang="ja-JP" sz="3500" dirty="0" smtClean="0"/>
          </a:p>
          <a:p>
            <a:pPr marL="0" indent="0">
              <a:buNone/>
            </a:pPr>
            <a:endParaRPr kumimoji="1" lang="ja-JP" altLang="en-US" sz="3500" dirty="0"/>
          </a:p>
        </p:txBody>
      </p:sp>
      <p:pic>
        <p:nvPicPr>
          <p:cNvPr id="4" name="図 3" descr="冷暖房設備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8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54051"/>
            <a:ext cx="648505" cy="6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LEDR-45201NK-LS9 一体型LEDベースライト AQシリーズ セット品(器具本体 埋込型+ライトバー) 東芝ライテック 8710551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9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76865"/>
            <a:ext cx="723899" cy="7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商品の詳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96" y="5152164"/>
            <a:ext cx="590550" cy="5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 descr="SI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A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62" y="4863778"/>
            <a:ext cx="489917" cy="8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高圧ﾄﾗﾝｽ入替工事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C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16351"/>
            <a:ext cx="718517" cy="6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 descr="EQ10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E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1151"/>
            <a:ext cx="723900" cy="89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15000000}"/>
              </a:ext>
            </a:extLst>
          </p:cNvPr>
          <p:cNvSpPr/>
          <p:nvPr/>
        </p:nvSpPr>
        <p:spPr bwMode="auto">
          <a:xfrm>
            <a:off x="1115617" y="5778498"/>
            <a:ext cx="7272808" cy="411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27432" tIns="18288" rIns="0" bIns="18288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ja-JP" altLang="en-US" sz="12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</a:t>
            </a:r>
            <a:r>
              <a:rPr kumimoji="1" lang="ja-JP" altLang="en-US" sz="1200" b="0" i="0" u="none" strike="noStrike" baseline="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空調　　　　　　　　</a:t>
            </a:r>
            <a:r>
              <a:rPr kumimoji="1" lang="en-US" altLang="ja-JP" sz="1200" b="0" i="0" u="none" strike="noStrike" baseline="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GHP</a:t>
            </a:r>
            <a:r>
              <a:rPr kumimoji="1" lang="ja-JP" altLang="en-US" sz="1200" b="0" i="0" u="none" strike="noStrike" baseline="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　　　　　　　照明　　　　　　　　ボイラー　　　　変圧器</a:t>
            </a:r>
            <a:r>
              <a:rPr kumimoji="1" lang="ja-JP" altLang="en-US" sz="1200" b="0" i="0" u="none" strike="noStrike" baseline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　　　　</a:t>
            </a:r>
            <a:r>
              <a:rPr kumimoji="1" lang="ja-JP" altLang="en-US" sz="1200" b="0" i="0" u="none" strike="noStrike" baseline="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　</a:t>
            </a:r>
            <a:r>
              <a:rPr kumimoji="1" lang="en-US" altLang="ja-JP" sz="1200" b="0" i="0" u="none" strike="noStrike" baseline="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EMS</a:t>
            </a:r>
            <a:r>
              <a:rPr kumimoji="1" lang="ja-JP" altLang="en-US" sz="1200" b="0" i="0" u="none" strike="noStrike" baseline="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　　　　　　　　換気扇</a:t>
            </a:r>
            <a:endParaRPr kumimoji="1" lang="en-US" altLang="ja-JP" sz="1200" b="0" i="0" u="none" strike="noStrike" baseline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rtl="0"/>
            <a:endParaRPr kumimoji="1" lang="ja-JP" altLang="en-US" sz="1200" b="0" i="0" u="none" strike="noStrike" baseline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12000000}"/>
              </a:ext>
            </a:extLst>
          </p:cNvPr>
          <p:cNvSpPr/>
          <p:nvPr/>
        </p:nvSpPr>
        <p:spPr bwMode="auto">
          <a:xfrm>
            <a:off x="7525333" y="4900356"/>
            <a:ext cx="6762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27432" tIns="18288" rIns="0" bIns="18288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kumimoji="1" lang="ja-JP" altLang="en-US" sz="1000" b="0" i="0" u="none" strike="noStrike" baseline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リスト外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12000000}"/>
              </a:ext>
            </a:extLst>
          </p:cNvPr>
          <p:cNvSpPr/>
          <p:nvPr/>
        </p:nvSpPr>
        <p:spPr bwMode="auto">
          <a:xfrm>
            <a:off x="6122082" y="4934083"/>
            <a:ext cx="1224136" cy="319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27432" tIns="18288" rIns="0" bIns="18288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ja-JP" altLang="en-US" sz="9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エネルギーマネジメントシステム</a:t>
            </a:r>
            <a:endParaRPr kumimoji="1" lang="ja-JP" altLang="en-US" sz="900" b="0" i="0" u="none" strike="noStrike" baseline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48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02537"/>
            <a:ext cx="665508" cy="85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"/>
    </mc:Choice>
    <mc:Fallback xmlns="">
      <p:transition spd="slow" advTm="104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10371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850106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～⒊カーボンマネジメント体制強化～</a:t>
            </a:r>
            <a:br>
              <a:rPr lang="ja-JP" altLang="en-US" sz="2400" dirty="0" smtClean="0"/>
            </a:b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84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"/>
    </mc:Choice>
    <mc:Fallback xmlns="">
      <p:transition spd="slow" advTm="2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⒋</a:t>
            </a:r>
            <a:r>
              <a:rPr kumimoji="1" lang="en-US" altLang="ja-JP" sz="2000" dirty="0" smtClean="0"/>
              <a:t>L2-Tech</a:t>
            </a:r>
            <a:r>
              <a:rPr kumimoji="1" lang="ja-JP" altLang="en-US" sz="2000" dirty="0" smtClean="0"/>
              <a:t>リスト（環境省）</a:t>
            </a:r>
            <a:endParaRPr kumimoji="1" lang="ja-JP" alt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085700" cy="52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"/>
    </mc:Choice>
    <mc:Fallback xmlns="">
      <p:transition spd="slow" advTm="2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611560" y="376624"/>
            <a:ext cx="7457256" cy="49006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500" dirty="0" smtClean="0"/>
              <a:t>～</a:t>
            </a:r>
            <a:r>
              <a:rPr lang="en-US" altLang="ja-JP" sz="2500" dirty="0" smtClean="0"/>
              <a:t>Ⅱ</a:t>
            </a:r>
            <a:r>
              <a:rPr lang="ja-JP" altLang="en-US" sz="2500" dirty="0" smtClean="0"/>
              <a:t>補助率など～</a:t>
            </a:r>
            <a:endParaRPr lang="ja-JP" altLang="en-US" sz="2500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1913" y="1052736"/>
            <a:ext cx="7457256" cy="4968552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altLang="ja-JP" sz="5100" b="1" dirty="0" smtClean="0"/>
          </a:p>
          <a:p>
            <a:pPr marL="0" indent="0">
              <a:buFont typeface="Wingdings"/>
              <a:buNone/>
            </a:pPr>
            <a:r>
              <a:rPr lang="ja-JP" altLang="en-US" sz="5100" b="1" dirty="0" smtClean="0"/>
              <a:t>１．事務事業編等の強化・拡充事業（第</a:t>
            </a:r>
            <a:r>
              <a:rPr lang="en-US" altLang="ja-JP" sz="5100" b="1" dirty="0" smtClean="0"/>
              <a:t>1</a:t>
            </a:r>
            <a:r>
              <a:rPr lang="ja-JP" altLang="en-US" sz="5100" b="1" dirty="0" smtClean="0"/>
              <a:t>号事業）</a:t>
            </a:r>
            <a:endParaRPr lang="en-US" altLang="ja-JP" sz="5100" b="1" dirty="0" smtClean="0"/>
          </a:p>
          <a:p>
            <a:pPr marL="0" indent="0">
              <a:buFont typeface="Wingdings"/>
              <a:buNone/>
            </a:pPr>
            <a:r>
              <a:rPr lang="ja-JP" altLang="en-US" sz="1400" dirty="0" smtClean="0"/>
              <a:t>　　　　　</a:t>
            </a:r>
            <a:r>
              <a:rPr lang="ja-JP" altLang="en-US" sz="3500" dirty="0" smtClean="0"/>
              <a:t>－１．都道府県・政令都市の場合。</a:t>
            </a:r>
            <a:endParaRPr lang="en-US" altLang="ja-JP" sz="3500" dirty="0" smtClean="0"/>
          </a:p>
          <a:p>
            <a:pPr marL="0" indent="0">
              <a:buFont typeface="Wingdings"/>
              <a:buNone/>
            </a:pPr>
            <a:r>
              <a:rPr lang="ja-JP" altLang="en-US" sz="3500" dirty="0" smtClean="0"/>
              <a:t>　　　　　　</a:t>
            </a:r>
            <a:r>
              <a:rPr lang="en-US" altLang="ja-JP" sz="3500" dirty="0" smtClean="0"/>
              <a:t>2</a:t>
            </a:r>
            <a:r>
              <a:rPr lang="ja-JP" altLang="en-US" sz="3500" dirty="0" smtClean="0"/>
              <a:t>分の</a:t>
            </a:r>
            <a:r>
              <a:rPr lang="en-US" altLang="ja-JP" sz="3500" dirty="0" smtClean="0"/>
              <a:t>1</a:t>
            </a:r>
            <a:r>
              <a:rPr lang="ja-JP" altLang="en-US" sz="3500" dirty="0" smtClean="0"/>
              <a:t>（上限</a:t>
            </a:r>
            <a:r>
              <a:rPr lang="en-US" altLang="ja-JP" sz="3500" dirty="0" smtClean="0"/>
              <a:t>1000</a:t>
            </a:r>
            <a:r>
              <a:rPr lang="ja-JP" altLang="en-US" sz="3500" dirty="0" smtClean="0"/>
              <a:t>万円）</a:t>
            </a:r>
            <a:endParaRPr lang="en-US" altLang="ja-JP" sz="3500" dirty="0" smtClean="0"/>
          </a:p>
          <a:p>
            <a:pPr marL="0" indent="0">
              <a:buFont typeface="Wingdings"/>
              <a:buNone/>
            </a:pPr>
            <a:r>
              <a:rPr lang="ja-JP" altLang="en-US" sz="3500" dirty="0" smtClean="0"/>
              <a:t>　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 smtClean="0"/>
              <a:t>　　－２．</a:t>
            </a:r>
            <a:r>
              <a:rPr lang="ja-JP" altLang="en-US" sz="3500" dirty="0">
                <a:solidFill>
                  <a:srgbClr val="FF0000"/>
                </a:solidFill>
              </a:rPr>
              <a:t>政令市未満市町村</a:t>
            </a:r>
            <a:r>
              <a:rPr lang="ja-JP" altLang="en-US" sz="3500" dirty="0"/>
              <a:t>、特別区及び地方公共団体の組合の</a:t>
            </a:r>
            <a:r>
              <a:rPr lang="ja-JP" altLang="en-US" sz="3500" dirty="0" smtClean="0"/>
              <a:t>場合。　　　　</a:t>
            </a:r>
            <a:endParaRPr lang="en-US" altLang="ja-JP" sz="3500" dirty="0" smtClean="0"/>
          </a:p>
          <a:p>
            <a:pPr marL="0" indent="0">
              <a:buFont typeface="Wingdings"/>
              <a:buNone/>
            </a:pPr>
            <a:r>
              <a:rPr lang="ja-JP" altLang="en-US" sz="3500" dirty="0" smtClean="0"/>
              <a:t>　　　　　　定額（上限</a:t>
            </a:r>
            <a:r>
              <a:rPr lang="en-US" altLang="ja-JP" sz="3500" dirty="0" smtClean="0">
                <a:solidFill>
                  <a:srgbClr val="FF0000"/>
                </a:solidFill>
              </a:rPr>
              <a:t>1000</a:t>
            </a:r>
            <a:r>
              <a:rPr lang="ja-JP" altLang="en-US" sz="3500" dirty="0" smtClean="0">
                <a:solidFill>
                  <a:srgbClr val="FF0000"/>
                </a:solidFill>
              </a:rPr>
              <a:t>万円</a:t>
            </a:r>
            <a:r>
              <a:rPr lang="ja-JP" altLang="en-US" sz="3500" dirty="0" smtClean="0"/>
              <a:t>）</a:t>
            </a:r>
            <a:r>
              <a:rPr lang="en-US" altLang="ja-JP" sz="3500" dirty="0" smtClean="0"/>
              <a:t>※</a:t>
            </a:r>
            <a:r>
              <a:rPr lang="ja-JP" altLang="en-US" sz="3500" dirty="0" smtClean="0"/>
              <a:t>一般会計から支出の場合は消費税も対象です。</a:t>
            </a:r>
            <a:endParaRPr lang="en-US" altLang="ja-JP" sz="3500" dirty="0" smtClean="0"/>
          </a:p>
          <a:p>
            <a:pPr marL="0" indent="0">
              <a:buFont typeface="Wingdings"/>
              <a:buNone/>
            </a:pPr>
            <a:endParaRPr lang="en-US" altLang="ja-JP" sz="3500" b="1" dirty="0" smtClean="0"/>
          </a:p>
          <a:p>
            <a:pPr marL="0" indent="0">
              <a:buFont typeface="Wingdings"/>
              <a:buNone/>
            </a:pPr>
            <a:r>
              <a:rPr lang="ja-JP" altLang="en-US" sz="5000" b="1" dirty="0" smtClean="0"/>
              <a:t>２．</a:t>
            </a:r>
            <a:r>
              <a:rPr lang="ja-JP" altLang="en-US" sz="5000" dirty="0" smtClean="0"/>
              <a:t>事務事業編に基づく省エネ設備等導入支援事業（第２号事業）</a:t>
            </a:r>
            <a:endParaRPr lang="en-US" altLang="ja-JP" sz="5000" b="1" dirty="0" smtClean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en-US" sz="3500" dirty="0" smtClean="0"/>
              <a:t>－１．</a:t>
            </a:r>
            <a:r>
              <a:rPr lang="ja-JP" altLang="en-US" sz="3500" dirty="0"/>
              <a:t>都道府県・政令都市の場合</a:t>
            </a:r>
            <a:r>
              <a:rPr lang="ja-JP" altLang="en-US" sz="3500" dirty="0" smtClean="0"/>
              <a:t>。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/>
              <a:t>　</a:t>
            </a:r>
            <a:r>
              <a:rPr lang="ja-JP" altLang="en-US" sz="3500" dirty="0" smtClean="0"/>
              <a:t>　　　　　</a:t>
            </a:r>
            <a:r>
              <a:rPr lang="en-US" altLang="ja-JP" sz="3500" dirty="0" smtClean="0"/>
              <a:t>3</a:t>
            </a:r>
            <a:r>
              <a:rPr lang="ja-JP" altLang="en-US" sz="3500" dirty="0" smtClean="0"/>
              <a:t>分の</a:t>
            </a:r>
            <a:r>
              <a:rPr lang="en-US" altLang="ja-JP" sz="3500" dirty="0" smtClean="0"/>
              <a:t>1</a:t>
            </a:r>
            <a:r>
              <a:rPr lang="ja-JP" altLang="en-US" sz="3500" dirty="0" smtClean="0"/>
              <a:t>（上限なし）</a:t>
            </a:r>
            <a:endParaRPr lang="en-US" altLang="ja-JP" sz="3500" dirty="0" smtClean="0"/>
          </a:p>
          <a:p>
            <a:pPr marL="0" indent="0">
              <a:buFont typeface="Wingdings"/>
              <a:buNone/>
            </a:pPr>
            <a:r>
              <a:rPr lang="ja-JP" altLang="en-US" sz="3500" dirty="0" smtClean="0"/>
              <a:t>　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 smtClean="0"/>
              <a:t>　　－２．</a:t>
            </a:r>
            <a:r>
              <a:rPr lang="ja-JP" altLang="en-US" sz="3500" dirty="0"/>
              <a:t>政令市未満</a:t>
            </a:r>
            <a:r>
              <a:rPr lang="ja-JP" altLang="en-US" sz="3500" dirty="0" smtClean="0"/>
              <a:t>市町村で財政指数全国平均以上の場合。</a:t>
            </a:r>
            <a:endParaRPr lang="en-US" altLang="ja-JP" sz="3500" dirty="0" smtClean="0"/>
          </a:p>
          <a:p>
            <a:pPr marL="0" indent="0">
              <a:buFont typeface="Wingdings"/>
              <a:buNone/>
            </a:pPr>
            <a:r>
              <a:rPr lang="ja-JP" altLang="en-US" sz="3500" dirty="0" smtClean="0"/>
              <a:t>　　　　　　</a:t>
            </a:r>
            <a:r>
              <a:rPr lang="en-US" altLang="ja-JP" sz="3500" dirty="0" smtClean="0"/>
              <a:t>2</a:t>
            </a:r>
            <a:r>
              <a:rPr lang="ja-JP" altLang="en-US" sz="3500" dirty="0" smtClean="0"/>
              <a:t>分の</a:t>
            </a:r>
            <a:r>
              <a:rPr lang="en-US" altLang="ja-JP" sz="3500" dirty="0" smtClean="0"/>
              <a:t>1</a:t>
            </a:r>
            <a:r>
              <a:rPr lang="ja-JP" altLang="en-US" sz="3500" dirty="0" smtClean="0"/>
              <a:t>（上限なし）</a:t>
            </a:r>
            <a:endParaRPr lang="en-US" altLang="ja-JP" sz="3500" dirty="0" smtClean="0"/>
          </a:p>
          <a:p>
            <a:pPr marL="0" indent="0">
              <a:buFont typeface="Wingdings"/>
              <a:buNone/>
            </a:pPr>
            <a:r>
              <a:rPr lang="ja-JP" altLang="en-US" sz="3500" dirty="0" smtClean="0"/>
              <a:t>　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/>
              <a:t>　</a:t>
            </a:r>
            <a:r>
              <a:rPr lang="ja-JP" altLang="en-US" sz="3500" dirty="0" smtClean="0"/>
              <a:t>　－３．</a:t>
            </a:r>
            <a:r>
              <a:rPr lang="ja-JP" altLang="en-US" sz="3500" dirty="0"/>
              <a:t>政令市未満市町村で財政指数全国</a:t>
            </a:r>
            <a:r>
              <a:rPr lang="ja-JP" altLang="en-US" sz="3500" dirty="0" smtClean="0">
                <a:solidFill>
                  <a:srgbClr val="FF0000"/>
                </a:solidFill>
              </a:rPr>
              <a:t>平均未満</a:t>
            </a:r>
            <a:r>
              <a:rPr lang="ja-JP" altLang="en-US" sz="3500" dirty="0" smtClean="0"/>
              <a:t>の</a:t>
            </a:r>
            <a:r>
              <a:rPr lang="ja-JP" altLang="en-US" sz="3500" dirty="0"/>
              <a:t>場合。</a:t>
            </a:r>
            <a:endParaRPr lang="en-US" altLang="ja-JP" sz="3500" dirty="0"/>
          </a:p>
          <a:p>
            <a:pPr marL="0" indent="0">
              <a:buFont typeface="Wingdings"/>
              <a:buNone/>
            </a:pPr>
            <a:r>
              <a:rPr lang="ja-JP" altLang="en-US" sz="3500" dirty="0" smtClean="0"/>
              <a:t>　　　　　　</a:t>
            </a:r>
            <a:r>
              <a:rPr lang="en-US" altLang="ja-JP" sz="4500" dirty="0" smtClean="0">
                <a:solidFill>
                  <a:srgbClr val="FF0000"/>
                </a:solidFill>
              </a:rPr>
              <a:t>3</a:t>
            </a:r>
            <a:r>
              <a:rPr lang="ja-JP" altLang="en-US" sz="4500" dirty="0" smtClean="0">
                <a:solidFill>
                  <a:srgbClr val="FF0000"/>
                </a:solidFill>
              </a:rPr>
              <a:t>分の</a:t>
            </a:r>
            <a:r>
              <a:rPr lang="en-US" altLang="ja-JP" sz="4500" dirty="0" smtClean="0">
                <a:solidFill>
                  <a:srgbClr val="FF0000"/>
                </a:solidFill>
              </a:rPr>
              <a:t>2</a:t>
            </a:r>
            <a:r>
              <a:rPr lang="ja-JP" altLang="en-US" sz="3500" dirty="0" smtClean="0">
                <a:solidFill>
                  <a:srgbClr val="FF0000"/>
                </a:solidFill>
              </a:rPr>
              <a:t>（上限なし）　</a:t>
            </a:r>
            <a:r>
              <a:rPr lang="ja-JP" altLang="en-US" sz="3500" dirty="0" smtClean="0">
                <a:solidFill>
                  <a:sysClr val="windowText" lastClr="000000"/>
                </a:solidFill>
              </a:rPr>
              <a:t>*共同申請の場合は</a:t>
            </a:r>
            <a:r>
              <a:rPr lang="en-US" altLang="ja-JP" sz="3500" dirty="0" smtClean="0">
                <a:solidFill>
                  <a:sysClr val="windowText" lastClr="000000"/>
                </a:solidFill>
              </a:rPr>
              <a:t>3</a:t>
            </a:r>
            <a:r>
              <a:rPr lang="ja-JP" altLang="en-US" sz="3500" dirty="0" smtClean="0">
                <a:solidFill>
                  <a:sysClr val="windowText" lastClr="000000"/>
                </a:solidFill>
              </a:rPr>
              <a:t>分の</a:t>
            </a:r>
            <a:r>
              <a:rPr lang="en-US" altLang="ja-JP" sz="3500" dirty="0" smtClean="0">
                <a:solidFill>
                  <a:sysClr val="windowText" lastClr="000000"/>
                </a:solidFill>
              </a:rPr>
              <a:t>1</a:t>
            </a:r>
            <a:r>
              <a:rPr lang="ja-JP" altLang="en-US" sz="3500" dirty="0" smtClean="0">
                <a:solidFill>
                  <a:sysClr val="windowText" lastClr="000000"/>
                </a:solidFill>
              </a:rPr>
              <a:t>（リース会社活用など）</a:t>
            </a:r>
            <a:endParaRPr lang="en-US" altLang="ja-JP" sz="3500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Wingdings"/>
              <a:buNone/>
            </a:pPr>
            <a:endParaRPr lang="ja-JP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956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"/>
    </mc:Choice>
    <mc:Fallback xmlns="">
      <p:transition spd="slow" advTm="19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611560" y="376624"/>
            <a:ext cx="7457256" cy="49006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500" dirty="0" smtClean="0"/>
              <a:t>～</a:t>
            </a:r>
            <a:r>
              <a:rPr lang="en-US" altLang="ja-JP" sz="2500" dirty="0" smtClean="0"/>
              <a:t>Ⅲ</a:t>
            </a:r>
            <a:r>
              <a:rPr lang="ja-JP" altLang="en-US" sz="2500" dirty="0" smtClean="0"/>
              <a:t>対象施設～</a:t>
            </a:r>
            <a:endParaRPr lang="ja-JP" altLang="en-US" sz="2500" dirty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457599" y="908720"/>
            <a:ext cx="7457256" cy="3456384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altLang="ja-JP" sz="5100" b="1" dirty="0" smtClean="0"/>
          </a:p>
          <a:p>
            <a:pPr marL="0" indent="0">
              <a:buFont typeface="Wingdings"/>
              <a:buNone/>
            </a:pPr>
            <a:r>
              <a:rPr lang="ja-JP" altLang="en-US" sz="5100" b="1" dirty="0" smtClean="0"/>
              <a:t>１．事務事業編等の強化・拡充事業（第</a:t>
            </a:r>
            <a:r>
              <a:rPr lang="en-US" altLang="ja-JP" sz="5100" b="1" dirty="0" smtClean="0"/>
              <a:t>1</a:t>
            </a:r>
            <a:r>
              <a:rPr lang="ja-JP" altLang="en-US" sz="5100" b="1" dirty="0" smtClean="0"/>
              <a:t>号事業）</a:t>
            </a:r>
            <a:endParaRPr lang="en-US" altLang="ja-JP" sz="5100" b="1" dirty="0" smtClean="0"/>
          </a:p>
          <a:p>
            <a:pPr marL="0" indent="0">
              <a:buFont typeface="Wingdings"/>
              <a:buNone/>
            </a:pPr>
            <a:r>
              <a:rPr lang="ja-JP" altLang="en-US" sz="1400" dirty="0" smtClean="0"/>
              <a:t>　　　　　</a:t>
            </a:r>
            <a:r>
              <a:rPr lang="ja-JP" altLang="en-US" sz="3500" dirty="0" smtClean="0"/>
              <a:t>－１．役所が所有する施設　　　　　　　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 smtClean="0"/>
              <a:t>　　</a:t>
            </a:r>
            <a:endParaRPr lang="en-US" altLang="ja-JP" sz="3500" b="1" dirty="0" smtClean="0"/>
          </a:p>
          <a:p>
            <a:pPr marL="0" indent="0">
              <a:buFont typeface="Wingdings"/>
              <a:buNone/>
            </a:pPr>
            <a:r>
              <a:rPr lang="ja-JP" altLang="en-US" sz="5000" b="1" dirty="0" smtClean="0"/>
              <a:t>２．</a:t>
            </a:r>
            <a:r>
              <a:rPr lang="ja-JP" altLang="en-US" sz="5000" dirty="0" smtClean="0"/>
              <a:t>事務事業編に基づく省エネ設備等導入支援事業（第２号事業）</a:t>
            </a:r>
            <a:endParaRPr lang="en-US" altLang="ja-JP" sz="5000" b="1" dirty="0" smtClean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en-US" sz="3500" dirty="0" smtClean="0"/>
              <a:t>－１．対象外施設は</a:t>
            </a:r>
            <a:r>
              <a:rPr lang="ja-JP" altLang="en-US" sz="3500" dirty="0"/>
              <a:t>小中学校、水道 施設、下水道施設及び廃棄物処理</a:t>
            </a:r>
            <a:r>
              <a:rPr lang="ja-JP" altLang="en-US" sz="3500" dirty="0" smtClean="0"/>
              <a:t>施設のみの施設導入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/>
              <a:t>　</a:t>
            </a:r>
            <a:r>
              <a:rPr lang="ja-JP" altLang="en-US" sz="3500" dirty="0" smtClean="0"/>
              <a:t>　　は対象外ですが、</a:t>
            </a:r>
            <a:r>
              <a:rPr lang="ja-JP" altLang="en-US" sz="3500" dirty="0" smtClean="0">
                <a:solidFill>
                  <a:srgbClr val="FF0000"/>
                </a:solidFill>
              </a:rPr>
              <a:t>庁舎等と併せて</a:t>
            </a:r>
            <a:r>
              <a:rPr lang="ja-JP" altLang="en-US" sz="3500" dirty="0" smtClean="0"/>
              <a:t>行い、またエネルギーマネジメントシステム（</a:t>
            </a:r>
            <a:r>
              <a:rPr lang="en-US" altLang="ja-JP" sz="3500" dirty="0" smtClean="0"/>
              <a:t>EMS</a:t>
            </a:r>
            <a:r>
              <a:rPr lang="ja-JP" altLang="en-US" sz="3500" dirty="0" smtClean="0"/>
              <a:t>）等により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/>
              <a:t>　</a:t>
            </a:r>
            <a:r>
              <a:rPr lang="ja-JP" altLang="en-US" sz="3500" dirty="0" smtClean="0"/>
              <a:t>　　複数施設を</a:t>
            </a:r>
            <a:r>
              <a:rPr lang="ja-JP" altLang="en-US" sz="3500" dirty="0" smtClean="0">
                <a:solidFill>
                  <a:srgbClr val="FF0000"/>
                </a:solidFill>
              </a:rPr>
              <a:t>ネットワーク化</a:t>
            </a:r>
            <a:r>
              <a:rPr lang="ja-JP" altLang="en-US" sz="3500" dirty="0" smtClean="0"/>
              <a:t>（</a:t>
            </a:r>
            <a:r>
              <a:rPr lang="en-US" altLang="ja-JP" sz="3500" dirty="0" smtClean="0"/>
              <a:t>CEMS</a:t>
            </a:r>
            <a:r>
              <a:rPr lang="ja-JP" altLang="en-US" sz="3500" dirty="0" smtClean="0"/>
              <a:t>）する場合は対象となります。（</a:t>
            </a:r>
            <a:r>
              <a:rPr lang="ja-JP" altLang="en-US" sz="3500" dirty="0" smtClean="0">
                <a:solidFill>
                  <a:srgbClr val="FF0000"/>
                </a:solidFill>
              </a:rPr>
              <a:t>新築も対象</a:t>
            </a:r>
            <a:r>
              <a:rPr lang="ja-JP" altLang="en-US" sz="3500" dirty="0" smtClean="0"/>
              <a:t>）</a:t>
            </a:r>
            <a:endParaRPr lang="en-US" altLang="ja-JP" sz="3500" dirty="0" smtClean="0"/>
          </a:p>
          <a:p>
            <a:pPr marL="0" indent="0">
              <a:buFont typeface="Wingdings"/>
              <a:buNone/>
            </a:pPr>
            <a:r>
              <a:rPr lang="ja-JP" altLang="en-US" sz="3500" dirty="0" smtClean="0"/>
              <a:t>　　</a:t>
            </a:r>
            <a:endParaRPr lang="en-US" altLang="ja-JP" sz="3500" dirty="0" smtClean="0"/>
          </a:p>
          <a:p>
            <a:pPr marL="0" indent="0">
              <a:buNone/>
            </a:pPr>
            <a:r>
              <a:rPr lang="ja-JP" altLang="en-US" sz="3500" dirty="0" smtClean="0"/>
              <a:t>　　</a:t>
            </a:r>
            <a:endParaRPr lang="ja-JP" altLang="en-US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6726"/>
            <a:ext cx="6640881" cy="33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"/>
    </mc:Choice>
    <mc:Fallback xmlns="">
      <p:transition spd="slow" advTm="17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1913" y="1052736"/>
            <a:ext cx="7457256" cy="432048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altLang="ja-JP" sz="5100" b="1" dirty="0" smtClean="0"/>
          </a:p>
          <a:p>
            <a:pPr marL="0" indent="0">
              <a:buFont typeface="Wingdings"/>
              <a:buNone/>
            </a:pPr>
            <a:r>
              <a:rPr lang="ja-JP" altLang="en-US" sz="2900" b="1" dirty="0" smtClean="0"/>
              <a:t>１．事務事業編等の強化・拡充新事業（第</a:t>
            </a:r>
            <a:r>
              <a:rPr lang="en-US" altLang="ja-JP" sz="2900" b="1" dirty="0" smtClean="0"/>
              <a:t>1</a:t>
            </a:r>
            <a:r>
              <a:rPr lang="ja-JP" altLang="en-US" sz="2900" b="1" dirty="0" smtClean="0"/>
              <a:t>号事業）</a:t>
            </a:r>
            <a:endParaRPr lang="en-US" altLang="ja-JP" sz="2900" b="1" dirty="0" smtClean="0"/>
          </a:p>
          <a:p>
            <a:pPr marL="0" indent="0">
              <a:buFont typeface="Wingdings"/>
              <a:buNone/>
            </a:pPr>
            <a:r>
              <a:rPr lang="ja-JP" altLang="en-US" sz="1400" dirty="0" smtClean="0"/>
              <a:t>　　　　　</a:t>
            </a:r>
            <a:r>
              <a:rPr lang="ja-JP" altLang="en-US" sz="2000" dirty="0" smtClean="0"/>
              <a:t>－１．本年度の交付決定後～</a:t>
            </a:r>
            <a:r>
              <a:rPr lang="en-US" altLang="ja-JP" sz="2000" dirty="0" smtClean="0">
                <a:solidFill>
                  <a:srgbClr val="FF0000"/>
                </a:solidFill>
              </a:rPr>
              <a:t>2</a:t>
            </a:r>
            <a:r>
              <a:rPr lang="ja-JP" altLang="en-US" sz="2000" dirty="0" smtClean="0">
                <a:solidFill>
                  <a:srgbClr val="FF0000"/>
                </a:solidFill>
              </a:rPr>
              <a:t>月</a:t>
            </a:r>
            <a:r>
              <a:rPr lang="en-US" altLang="ja-JP" sz="2000" dirty="0" smtClean="0">
                <a:solidFill>
                  <a:srgbClr val="FF0000"/>
                </a:solidFill>
              </a:rPr>
              <a:t>28</a:t>
            </a:r>
            <a:r>
              <a:rPr lang="ja-JP" altLang="en-US" sz="2000" dirty="0" smtClean="0">
                <a:solidFill>
                  <a:srgbClr val="FF0000"/>
                </a:solidFill>
              </a:rPr>
              <a:t>日</a:t>
            </a:r>
            <a:r>
              <a:rPr lang="ja-JP" altLang="en-US" sz="2000" dirty="0" smtClean="0"/>
              <a:t>までに完了すること。（支払いまで）</a:t>
            </a:r>
            <a:endParaRPr lang="en-US" altLang="ja-JP" sz="2000" dirty="0" smtClean="0"/>
          </a:p>
          <a:p>
            <a:pPr marL="0" indent="0">
              <a:buFont typeface="Wingdings"/>
              <a:buNone/>
            </a:pPr>
            <a:r>
              <a:rPr lang="ja-JP" altLang="en-US" sz="2500" dirty="0" smtClean="0"/>
              <a:t>　　　　　　　　</a:t>
            </a:r>
            <a:endParaRPr lang="en-US" altLang="ja-JP" sz="2500" dirty="0" smtClean="0"/>
          </a:p>
          <a:p>
            <a:pPr marL="0" indent="0">
              <a:buNone/>
            </a:pPr>
            <a:r>
              <a:rPr lang="ja-JP" altLang="en-US" sz="3500" dirty="0" smtClean="0"/>
              <a:t>　　</a:t>
            </a:r>
            <a:endParaRPr lang="en-US" altLang="ja-JP" sz="3500" b="1" dirty="0" smtClean="0"/>
          </a:p>
          <a:p>
            <a:pPr marL="0" indent="0">
              <a:buFont typeface="Wingdings"/>
              <a:buNone/>
            </a:pPr>
            <a:r>
              <a:rPr lang="ja-JP" altLang="en-US" sz="2600" b="1" dirty="0" smtClean="0"/>
              <a:t>２．</a:t>
            </a:r>
            <a:r>
              <a:rPr lang="ja-JP" altLang="en-US" sz="2600" dirty="0" smtClean="0"/>
              <a:t>事務事業編に基づく省エネ設備等導入支援事業（第２号事業）</a:t>
            </a:r>
            <a:endParaRPr lang="en-US" altLang="ja-JP" sz="2600" b="1" dirty="0" smtClean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en-US" sz="1800" dirty="0" smtClean="0"/>
              <a:t>－１．複数年事業は</a:t>
            </a:r>
            <a:r>
              <a:rPr lang="ja-JP" altLang="en-US" sz="1800" dirty="0">
                <a:solidFill>
                  <a:srgbClr val="FF0000"/>
                </a:solidFill>
              </a:rPr>
              <a:t>原則 </a:t>
            </a:r>
            <a:r>
              <a:rPr lang="en-US" altLang="ja-JP" sz="1800" dirty="0">
                <a:solidFill>
                  <a:srgbClr val="FF0000"/>
                </a:solidFill>
              </a:rPr>
              <a:t>3 </a:t>
            </a:r>
            <a:r>
              <a:rPr lang="ja-JP" altLang="en-US" sz="1800" dirty="0">
                <a:solidFill>
                  <a:srgbClr val="FF0000"/>
                </a:solidFill>
              </a:rPr>
              <a:t>年間</a:t>
            </a:r>
            <a:r>
              <a:rPr lang="ja-JP" altLang="en-US" sz="1800" dirty="0"/>
              <a:t>（複数年を</a:t>
            </a:r>
            <a:r>
              <a:rPr lang="ja-JP" altLang="en-US" sz="1800" dirty="0">
                <a:solidFill>
                  <a:srgbClr val="FF0000"/>
                </a:solidFill>
              </a:rPr>
              <a:t>一括発注</a:t>
            </a:r>
            <a:r>
              <a:rPr lang="ja-JP" altLang="en-US" sz="1800" dirty="0"/>
              <a:t>とする場合は</a:t>
            </a:r>
            <a:r>
              <a:rPr lang="ja-JP" altLang="en-US" sz="1800" dirty="0">
                <a:solidFill>
                  <a:srgbClr val="FF0000"/>
                </a:solidFill>
              </a:rPr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2 </a:t>
            </a:r>
            <a:r>
              <a:rPr lang="ja-JP" altLang="en-US" sz="1800" dirty="0" smtClean="0">
                <a:solidFill>
                  <a:srgbClr val="FF0000"/>
                </a:solidFill>
              </a:rPr>
              <a:t>年間</a:t>
            </a:r>
            <a:r>
              <a:rPr lang="ja-JP" altLang="en-US" sz="1800" dirty="0"/>
              <a:t>）を限度とします</a:t>
            </a:r>
            <a:r>
              <a:rPr lang="ja-JP" altLang="en-US" sz="1800" dirty="0" smtClean="0"/>
              <a:t>。</a:t>
            </a:r>
            <a:endParaRPr lang="en-US" altLang="ja-JP" sz="1800" dirty="0" smtClean="0"/>
          </a:p>
          <a:p>
            <a:pPr marL="0" indent="0">
              <a:buNone/>
            </a:pPr>
            <a:endParaRPr lang="en-US" altLang="ja-JP" sz="2500" dirty="0"/>
          </a:p>
          <a:p>
            <a:pPr marL="0" indent="0">
              <a:buNone/>
            </a:pPr>
            <a:r>
              <a:rPr lang="ja-JP" altLang="en-US" sz="2500" dirty="0" smtClean="0"/>
              <a:t>⒊公募開始</a:t>
            </a:r>
            <a:endParaRPr lang="en-US" altLang="ja-JP" sz="2500" dirty="0" smtClean="0"/>
          </a:p>
          <a:p>
            <a:pPr marL="0" indent="0">
              <a:buNone/>
            </a:pPr>
            <a:r>
              <a:rPr lang="ja-JP" altLang="en-US" sz="2500" dirty="0"/>
              <a:t>　</a:t>
            </a:r>
            <a:r>
              <a:rPr lang="ja-JP" altLang="en-US" sz="2500" dirty="0" smtClean="0"/>
              <a:t>　　</a:t>
            </a:r>
            <a:r>
              <a:rPr lang="ja-JP" altLang="en-US" sz="1800" dirty="0" smtClean="0"/>
              <a:t>－</a:t>
            </a:r>
            <a:r>
              <a:rPr lang="en-US" altLang="ja-JP" sz="1800" dirty="0" smtClean="0"/>
              <a:t>1.</a:t>
            </a:r>
            <a:r>
              <a:rPr lang="ja-JP" altLang="en-US" sz="1800" dirty="0"/>
              <a:t>一次</a:t>
            </a:r>
            <a:r>
              <a:rPr lang="en-US" altLang="ja-JP" sz="1800" dirty="0"/>
              <a:t>4</a:t>
            </a:r>
            <a:r>
              <a:rPr lang="ja-JP" altLang="en-US" sz="1800" dirty="0"/>
              <a:t>月</a:t>
            </a:r>
            <a:r>
              <a:rPr lang="en-US" altLang="ja-JP" sz="1800" dirty="0"/>
              <a:t>14</a:t>
            </a:r>
            <a:r>
              <a:rPr lang="ja-JP" altLang="en-US" sz="1800" dirty="0"/>
              <a:t>日から</a:t>
            </a:r>
            <a:r>
              <a:rPr lang="en-US" altLang="ja-JP" sz="1800" dirty="0"/>
              <a:t>5</a:t>
            </a:r>
            <a:r>
              <a:rPr lang="ja-JP" altLang="en-US" sz="1800" dirty="0"/>
              <a:t>月</a:t>
            </a:r>
            <a:r>
              <a:rPr lang="en-US" altLang="ja-JP" sz="1800" dirty="0"/>
              <a:t>15</a:t>
            </a:r>
            <a:r>
              <a:rPr lang="ja-JP" altLang="en-US" sz="1800" dirty="0"/>
              <a:t>日当日必着、二次は</a:t>
            </a:r>
            <a:r>
              <a:rPr lang="en-US" altLang="ja-JP" sz="1800" dirty="0"/>
              <a:t>6</a:t>
            </a:r>
            <a:r>
              <a:rPr lang="ja-JP" altLang="en-US" sz="1800" dirty="0"/>
              <a:t>月</a:t>
            </a:r>
            <a:r>
              <a:rPr lang="en-US" altLang="ja-JP" sz="1800" dirty="0"/>
              <a:t>26</a:t>
            </a:r>
            <a:r>
              <a:rPr lang="ja-JP" altLang="en-US" sz="1800" dirty="0"/>
              <a:t>日から</a:t>
            </a:r>
            <a:r>
              <a:rPr lang="en-US" altLang="ja-JP" sz="1800" dirty="0"/>
              <a:t>7</a:t>
            </a:r>
            <a:r>
              <a:rPr lang="ja-JP" altLang="en-US" sz="1800" dirty="0"/>
              <a:t>月</a:t>
            </a:r>
            <a:r>
              <a:rPr lang="en-US" altLang="ja-JP" sz="1800" dirty="0"/>
              <a:t>18</a:t>
            </a:r>
            <a:r>
              <a:rPr lang="ja-JP" altLang="en-US" sz="1800" dirty="0" smtClean="0"/>
              <a:t>日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　　　　</a:t>
            </a:r>
            <a:r>
              <a:rPr lang="ja-JP" altLang="en-US" sz="1800" dirty="0"/>
              <a:t>　三次は</a:t>
            </a:r>
            <a:r>
              <a:rPr lang="en-US" altLang="ja-JP" sz="1800" dirty="0"/>
              <a:t>8</a:t>
            </a:r>
            <a:r>
              <a:rPr lang="ja-JP" altLang="en-US" sz="1800" dirty="0"/>
              <a:t>月</a:t>
            </a:r>
            <a:r>
              <a:rPr lang="en-US" altLang="ja-JP" sz="1800" dirty="0"/>
              <a:t>9</a:t>
            </a:r>
            <a:r>
              <a:rPr lang="ja-JP" altLang="en-US" sz="1800" dirty="0"/>
              <a:t>日から</a:t>
            </a:r>
            <a:r>
              <a:rPr lang="en-US" altLang="ja-JP" sz="1800" dirty="0"/>
              <a:t>9</a:t>
            </a:r>
            <a:r>
              <a:rPr lang="ja-JP" altLang="en-US" sz="1800" dirty="0"/>
              <a:t>月</a:t>
            </a:r>
            <a:r>
              <a:rPr lang="en-US" altLang="ja-JP" sz="1800" dirty="0"/>
              <a:t>15</a:t>
            </a:r>
            <a:r>
              <a:rPr lang="ja-JP" altLang="en-US" sz="1800" dirty="0"/>
              <a:t>日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11560" y="376624"/>
            <a:ext cx="7457256" cy="49006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～</a:t>
            </a:r>
            <a:r>
              <a:rPr lang="en-US" altLang="ja-JP" sz="2400" dirty="0" smtClean="0"/>
              <a:t>ⅳ</a:t>
            </a:r>
            <a:r>
              <a:rPr lang="ja-JP" altLang="en-US" sz="2400" dirty="0" smtClean="0"/>
              <a:t>事業期間❶～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966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"/>
    </mc:Choice>
    <mc:Fallback xmlns="">
      <p:transition spd="slow" advTm="18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850106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⒋応募申請後の流れ</a:t>
            </a:r>
            <a:r>
              <a:rPr lang="ja-JP" altLang="en-US" sz="2000" dirty="0"/>
              <a:t/>
            </a:r>
            <a:br>
              <a:rPr lang="ja-JP" altLang="en-US" sz="2000" dirty="0"/>
            </a:br>
            <a:endParaRPr kumimoji="1" lang="ja-JP" alt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72955" cy="54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"/>
    </mc:Choice>
    <mc:Fallback xmlns="">
      <p:transition spd="slow" advTm="1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⒌複数年事業の事業イメージ</a:t>
            </a:r>
            <a:r>
              <a:rPr lang="ja-JP" altLang="en-US" sz="2000" dirty="0"/>
              <a:t/>
            </a:r>
            <a:br>
              <a:rPr lang="ja-JP" altLang="en-US" sz="2000" dirty="0"/>
            </a:br>
            <a:endParaRPr kumimoji="1" lang="ja-JP" altLang="en-US" sz="2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6908371" cy="545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線吹き出し 1 (枠付き) 5"/>
          <p:cNvSpPr/>
          <p:nvPr/>
        </p:nvSpPr>
        <p:spPr>
          <a:xfrm>
            <a:off x="2051720" y="5013176"/>
            <a:ext cx="1294597" cy="612648"/>
          </a:xfrm>
          <a:prstGeom prst="borderCallout1">
            <a:avLst>
              <a:gd name="adj1" fmla="val -453"/>
              <a:gd name="adj2" fmla="val 92791"/>
              <a:gd name="adj3" fmla="val -145584"/>
              <a:gd name="adj4" fmla="val 145844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dirty="0"/>
              <a:t>・</a:t>
            </a:r>
            <a:r>
              <a:rPr lang="en-US" altLang="ja-JP" sz="1100" dirty="0"/>
              <a:t>2</a:t>
            </a:r>
            <a:r>
              <a:rPr lang="ja-JP" altLang="en-US" sz="1100" dirty="0"/>
              <a:t>月末日までに工事完了し支払を済ませる</a:t>
            </a:r>
          </a:p>
        </p:txBody>
      </p:sp>
      <p:sp>
        <p:nvSpPr>
          <p:cNvPr id="10" name="線吹き出し 1 (枠付き) 9"/>
          <p:cNvSpPr/>
          <p:nvPr/>
        </p:nvSpPr>
        <p:spPr>
          <a:xfrm>
            <a:off x="5148064" y="5013176"/>
            <a:ext cx="1294597" cy="612648"/>
          </a:xfrm>
          <a:prstGeom prst="borderCallout1">
            <a:avLst>
              <a:gd name="adj1" fmla="val -453"/>
              <a:gd name="adj2" fmla="val 92791"/>
              <a:gd name="adj3" fmla="val -137930"/>
              <a:gd name="adj4" fmla="val -60619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dirty="0" smtClean="0"/>
              <a:t>・</a:t>
            </a:r>
            <a:r>
              <a:rPr lang="en-US" altLang="ja-JP" sz="1100" dirty="0" smtClean="0"/>
              <a:t>3</a:t>
            </a:r>
            <a:r>
              <a:rPr lang="ja-JP" altLang="en-US" sz="1100" dirty="0" smtClean="0"/>
              <a:t>月</a:t>
            </a:r>
            <a:r>
              <a:rPr lang="en-US" altLang="ja-JP" sz="1100" dirty="0" smtClean="0"/>
              <a:t>9</a:t>
            </a:r>
            <a:r>
              <a:rPr lang="ja-JP" altLang="en-US" sz="1100" dirty="0" smtClean="0"/>
              <a:t>日</a:t>
            </a:r>
            <a:r>
              <a:rPr lang="ja-JP" altLang="en-US" sz="1100" dirty="0"/>
              <a:t>まで</a:t>
            </a:r>
            <a:r>
              <a:rPr lang="ja-JP" altLang="en-US" sz="1100" dirty="0" smtClean="0"/>
              <a:t>に実績報告書を提出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628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"/>
    </mc:Choice>
    <mc:Fallback xmlns="">
      <p:transition spd="slow" advTm="198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エコロジー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solidFill>
          <a:srgbClr val="00B0F0"/>
        </a:solidFill>
        <a:ln>
          <a:solidFill>
            <a:srgbClr val="00B0F0"/>
          </a:solidFill>
        </a:ln>
      </a:spPr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1915</TotalTime>
  <Words>395</Words>
  <Application>Microsoft Office PowerPoint</Application>
  <PresentationFormat>画面に合わせる (4:3)</PresentationFormat>
  <Paragraphs>141</Paragraphs>
  <Slides>13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スパイス</vt:lpstr>
      <vt:lpstr>　         市町村　御中　</vt:lpstr>
      <vt:lpstr>～Ⅰ補助事業の種類～</vt:lpstr>
      <vt:lpstr>～⒊カーボンマネジメント体制強化～ </vt:lpstr>
      <vt:lpstr>⒋L2-Techリスト（環境省）</vt:lpstr>
      <vt:lpstr>PowerPoint プレゼンテーション</vt:lpstr>
      <vt:lpstr>PowerPoint プレゼンテーション</vt:lpstr>
      <vt:lpstr>PowerPoint プレゼンテーション</vt:lpstr>
      <vt:lpstr>⒋応募申請後の流れ </vt:lpstr>
      <vt:lpstr>⒌複数年事業の事業イメージ </vt:lpstr>
      <vt:lpstr>PowerPoint プレゼンテーション</vt:lpstr>
      <vt:lpstr>～Ⅵ事業スキーム～</vt:lpstr>
      <vt:lpstr>Ⅶ地方公共団体提案公募スケジュール（1号事業）</vt:lpstr>
      <vt:lpstr>Ⅶ地方公共団体提案公募スケジュール（2号事業）</vt:lpstr>
    </vt:vector>
  </TitlesOfParts>
  <Company>琉球物流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琉球物流</dc:creator>
  <cp:lastModifiedBy>user</cp:lastModifiedBy>
  <cp:revision>135</cp:revision>
  <cp:lastPrinted>2015-02-18T02:09:32Z</cp:lastPrinted>
  <dcterms:created xsi:type="dcterms:W3CDTF">2015-02-03T23:46:57Z</dcterms:created>
  <dcterms:modified xsi:type="dcterms:W3CDTF">2017-11-15T02:40:02Z</dcterms:modified>
</cp:coreProperties>
</file>